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81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1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98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47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75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77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98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2361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25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40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5A1E-E520-4429-9F32-8A7DC523320D}" type="datetimeFigureOut">
              <a:rPr lang="ro-RO" smtClean="0"/>
              <a:t>12.11.2024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65680D1-942B-4A4F-A527-56E48BCCCFD9}" type="slidenum">
              <a:rPr lang="ro-RO" smtClean="0"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68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615DA-472B-4C3C-8070-88A71A3AF4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21356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o-RO" dirty="0"/>
              <a:t>Comisia </a:t>
            </a:r>
            <a:r>
              <a:rPr lang="en-US" dirty="0"/>
              <a:t>PENTRU FORMARE </a:t>
            </a:r>
            <a:r>
              <a:rPr lang="ro-RO" dirty="0"/>
              <a:t>ȘI DEZVOLTARE ÎN CARIERA </a:t>
            </a:r>
            <a:r>
              <a:rPr lang="ro-RO" dirty="0" err="1"/>
              <a:t>DIDACTICĂ_cfdcd</a:t>
            </a:r>
            <a:br>
              <a:rPr lang="ro-RO" dirty="0"/>
            </a:br>
            <a:endParaRPr lang="ro-RO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B43DF-D38D-43EB-BF33-D2E0A42627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7192" y="4147166"/>
            <a:ext cx="9144000" cy="651910"/>
          </a:xfrm>
        </p:spPr>
        <p:txBody>
          <a:bodyPr anchor="ctr">
            <a:normAutofit/>
          </a:bodyPr>
          <a:lstStyle/>
          <a:p>
            <a:r>
              <a:rPr lang="ro-RO" dirty="0"/>
              <a:t>Consiliul profesoral – 1</a:t>
            </a:r>
            <a:r>
              <a:rPr lang="en-US" dirty="0"/>
              <a:t>3</a:t>
            </a:r>
            <a:r>
              <a:rPr lang="ro-RO" dirty="0"/>
              <a:t>.1</a:t>
            </a:r>
            <a:r>
              <a:rPr lang="en-US" dirty="0"/>
              <a:t>1</a:t>
            </a:r>
            <a:r>
              <a:rPr lang="ro-RO" dirty="0"/>
              <a:t>.202</a:t>
            </a:r>
            <a:r>
              <a:rPr lang="en-US" dirty="0"/>
              <a:t>4</a:t>
            </a:r>
            <a:r>
              <a:rPr lang="ro-R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8472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842B-6B3B-4ABA-9043-A9ECD929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recomandări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4D7F0-2C75-4BB3-9B9F-92D729B75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o-RO" sz="2800" dirty="0"/>
              <a:t>Participarea la cursuri de </a:t>
            </a:r>
            <a:r>
              <a:rPr lang="ro-RO" sz="2800" dirty="0" err="1"/>
              <a:t>fomare</a:t>
            </a:r>
            <a:r>
              <a:rPr lang="ro-RO" sz="2800" dirty="0"/>
              <a:t> cel puțin o dată la 2 ani.</a:t>
            </a:r>
          </a:p>
          <a:p>
            <a:pPr algn="just"/>
            <a:r>
              <a:rPr lang="ro-RO" sz="2800" dirty="0"/>
              <a:t>Înscrierea la cursurile gratuite care se promovează în școală.</a:t>
            </a:r>
          </a:p>
          <a:p>
            <a:pPr algn="just"/>
            <a:r>
              <a:rPr lang="ro-RO" sz="2800" dirty="0"/>
              <a:t>Mai multă atenție la informațiile transmise și verificarea emailului. </a:t>
            </a:r>
            <a:r>
              <a:rPr lang="ro-RO" sz="2800" dirty="0">
                <a:sym typeface="Wingdings" panose="05000000000000000000" pitchFamily="2" charset="2"/>
              </a:rPr>
              <a:t></a:t>
            </a:r>
            <a:endParaRPr lang="ro-RO" sz="2800" dirty="0"/>
          </a:p>
          <a:p>
            <a:pPr algn="just"/>
            <a:r>
              <a:rPr lang="ro-RO" sz="2800" dirty="0"/>
              <a:t>Înscrierea la </a:t>
            </a:r>
            <a:r>
              <a:rPr lang="ro-RO" sz="2800" dirty="0" err="1"/>
              <a:t>Masterclass</a:t>
            </a:r>
            <a:r>
              <a:rPr lang="ro-RO" sz="2800" dirty="0"/>
              <a:t>-ului AVE.</a:t>
            </a:r>
          </a:p>
          <a:p>
            <a:pPr marL="0" indent="0">
              <a:buNone/>
            </a:pPr>
            <a:r>
              <a:rPr lang="ro-RO" sz="2800" dirty="0"/>
              <a:t>                                                                   </a:t>
            </a:r>
            <a:r>
              <a:rPr lang="ro-RO" sz="2800" b="1" dirty="0">
                <a:solidFill>
                  <a:schemeClr val="accent3">
                    <a:lumMod val="75000"/>
                  </a:schemeClr>
                </a:solidFill>
              </a:rPr>
              <a:t>Vă mulțumim!</a:t>
            </a:r>
          </a:p>
          <a:p>
            <a:pPr marL="0" indent="0">
              <a:buNone/>
            </a:pPr>
            <a:r>
              <a:rPr lang="ro-RO" sz="2800" b="1" dirty="0">
                <a:solidFill>
                  <a:schemeClr val="accent3">
                    <a:lumMod val="75000"/>
                  </a:schemeClr>
                </a:solidFill>
              </a:rPr>
              <a:t>                                                                                CFDCD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8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C500-CC65-4DC5-8B6E-6B0DB35F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445700"/>
          </a:xfrm>
        </p:spPr>
        <p:txBody>
          <a:bodyPr>
            <a:normAutofit/>
          </a:bodyPr>
          <a:lstStyle/>
          <a:p>
            <a:pPr algn="ctr"/>
            <a:r>
              <a:rPr lang="ro-RO" sz="1200" b="1" dirty="0"/>
              <a:t>Metodologia-cadru </a:t>
            </a:r>
            <a:br>
              <a:rPr lang="ro-RO" sz="1200" dirty="0"/>
            </a:br>
            <a:r>
              <a:rPr lang="ro-RO" sz="1200" b="1" dirty="0"/>
              <a:t>privind asigurarea calității programelor pentru dezvoltarea profesională continuă </a:t>
            </a:r>
            <a:br>
              <a:rPr lang="ro-RO" sz="1200" dirty="0"/>
            </a:br>
            <a:r>
              <a:rPr lang="ro-RO" sz="1200" b="1" dirty="0"/>
              <a:t>a cadrelor didactice din învățământul preuniversitar și de acumulare </a:t>
            </a:r>
            <a:br>
              <a:rPr lang="ro-RO" sz="1200" dirty="0"/>
            </a:br>
            <a:r>
              <a:rPr lang="ro-RO" sz="1200" b="1" dirty="0"/>
              <a:t>a creditelor profesionale transferabile </a:t>
            </a:r>
            <a:br>
              <a:rPr lang="ro-RO" sz="1200" b="1" dirty="0"/>
            </a:br>
            <a:r>
              <a:rPr lang="ro-RO" sz="1200" b="1" dirty="0"/>
              <a:t>O.M. </a:t>
            </a:r>
            <a:r>
              <a:rPr lang="ro-RO" sz="1200" b="1"/>
              <a:t>4.224/06/07/2022</a:t>
            </a:r>
            <a:endParaRPr lang="ro-RO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25E7-A2AC-492C-8338-3D0977E7D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ro-RO" b="1" dirty="0"/>
          </a:p>
          <a:p>
            <a:pPr algn="just"/>
            <a:r>
              <a:rPr lang="ro-RO" b="1" dirty="0"/>
              <a:t>Art. 60. </a:t>
            </a:r>
            <a:r>
              <a:rPr lang="ro-RO" dirty="0"/>
              <a:t>– (1) Personalul didactic din învăţământul preuniversitar are obligația legală, prevăzută la art. 245, alin. (6) din Legea educaţiei naţionale nr. 1/2011, cu modificările şi completările ulterioare, de a participa periodic la diferite forme de organizare a formării continue, astfel încât să acumuleze, la fiecare interval consecutiv de 5 ani școlari de activitate didactică la catedră, calculat de la data promovării examenului de definitivare în învăţământ, minimum 90 de credite profesionale transferabile, fără a lua în calcul perioadele de suspendare a contractului individual de muncă, în condițiile legii. </a:t>
            </a:r>
          </a:p>
        </p:txBody>
      </p:sp>
    </p:spTree>
    <p:extLst>
      <p:ext uri="{BB962C8B-B14F-4D97-AF65-F5344CB8AC3E}">
        <p14:creationId xmlns:p14="http://schemas.microsoft.com/office/powerpoint/2010/main" val="59261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B7C9-CBED-42E2-8136-978F6346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LIP – 198/04.07.2023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6CFF5-EDE8-48B9-BB23-337898FBD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362" y="1853754"/>
            <a:ext cx="9603275" cy="4037749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err="1">
                <a:solidFill>
                  <a:srgbClr val="24689C"/>
                </a:solidFill>
                <a:latin typeface="Arial-BoldMT"/>
              </a:rPr>
              <a:t>Articolul</a:t>
            </a:r>
            <a:r>
              <a:rPr lang="en-US" b="1" dirty="0">
                <a:solidFill>
                  <a:srgbClr val="24689C"/>
                </a:solidFill>
                <a:latin typeface="Arial-BoldMT"/>
              </a:rPr>
              <a:t> 188</a:t>
            </a:r>
          </a:p>
          <a:p>
            <a:pPr algn="just"/>
            <a:r>
              <a:rPr lang="en-US" b="1" dirty="0">
                <a:solidFill>
                  <a:srgbClr val="8C0000"/>
                </a:solidFill>
                <a:latin typeface="Arial-BoldMT"/>
              </a:rPr>
              <a:t>(1)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Pentru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personalul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didactic,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formarea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continuă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este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un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drept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şi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 o </a:t>
            </a:r>
            <a:r>
              <a:rPr lang="en-US" sz="2200" dirty="0" err="1">
                <a:solidFill>
                  <a:srgbClr val="FF0000"/>
                </a:solidFill>
                <a:latin typeface="ArialMT"/>
              </a:rPr>
              <a:t>obligaţie</a:t>
            </a:r>
            <a:r>
              <a:rPr lang="en-US" sz="2200" dirty="0">
                <a:solidFill>
                  <a:srgbClr val="FF0000"/>
                </a:solidFill>
                <a:latin typeface="ArialMT"/>
              </a:rPr>
              <a:t>.</a:t>
            </a:r>
          </a:p>
          <a:p>
            <a:pPr algn="just"/>
            <a:r>
              <a:rPr lang="en-US" b="1" dirty="0">
                <a:solidFill>
                  <a:srgbClr val="8C0000"/>
                </a:solidFill>
                <a:latin typeface="Arial-BoldMT"/>
              </a:rPr>
              <a:t>(3)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Distribuţia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numărului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credite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ECTS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obţinut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începând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numărul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minim,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va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respecta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următoarele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criterii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:</a:t>
            </a:r>
          </a:p>
          <a:p>
            <a:pPr algn="just"/>
            <a:r>
              <a:rPr lang="pt-BR" b="1" dirty="0">
                <a:solidFill>
                  <a:srgbClr val="8C0000"/>
                </a:solidFill>
                <a:latin typeface="Arial-BoldMT"/>
              </a:rPr>
              <a:t>a) </a:t>
            </a:r>
            <a:r>
              <a:rPr lang="pt-BR" dirty="0">
                <a:solidFill>
                  <a:srgbClr val="000000"/>
                </a:solidFill>
                <a:latin typeface="ArialMT"/>
              </a:rPr>
              <a:t>minimum 5 credite ECTS vor respecta competenţele prioritare prevăzute în planul naţional de formare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continuă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cariera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didactică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. </a:t>
            </a:r>
          </a:p>
          <a:p>
            <a:pPr algn="just"/>
            <a:r>
              <a:rPr lang="en-US" b="1" dirty="0">
                <a:solidFill>
                  <a:srgbClr val="8C0000"/>
                </a:solidFill>
                <a:latin typeface="Arial-BoldMT"/>
              </a:rPr>
              <a:t>b)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minimum 5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credite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ECTS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vor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respecta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priorităţile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şcolar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după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caz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, local</a:t>
            </a:r>
            <a:r>
              <a:rPr lang="ro-RO" dirty="0">
                <a:solidFill>
                  <a:srgbClr val="000000"/>
                </a:solidFill>
                <a:latin typeface="ArialMT"/>
              </a:rPr>
              <a:t>.</a:t>
            </a:r>
            <a:endParaRPr lang="en-US" dirty="0">
              <a:solidFill>
                <a:srgbClr val="000000"/>
              </a:solidFill>
              <a:latin typeface="ArialMT"/>
            </a:endParaRPr>
          </a:p>
          <a:p>
            <a:pPr algn="just"/>
            <a:r>
              <a:rPr lang="en-US" b="1" dirty="0">
                <a:solidFill>
                  <a:srgbClr val="8C0000"/>
                </a:solidFill>
                <a:latin typeface="Arial-BoldMT"/>
              </a:rPr>
              <a:t>c) 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maximum 5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credite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ECTS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vor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fi la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decizia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MT"/>
              </a:rPr>
              <a:t>cadrului</a:t>
            </a:r>
            <a:r>
              <a:rPr lang="en-US" dirty="0">
                <a:solidFill>
                  <a:srgbClr val="000000"/>
                </a:solidFill>
                <a:latin typeface="ArialMT"/>
              </a:rPr>
              <a:t> didactic. </a:t>
            </a:r>
          </a:p>
        </p:txBody>
      </p:sp>
    </p:spTree>
    <p:extLst>
      <p:ext uri="{BB962C8B-B14F-4D97-AF65-F5344CB8AC3E}">
        <p14:creationId xmlns:p14="http://schemas.microsoft.com/office/powerpoint/2010/main" val="377562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5ED1-2614-4613-A56B-4CE150718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LIP – 198/04.07.2023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1963E-48FC-4574-A254-4A751967E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>
                <a:solidFill>
                  <a:srgbClr val="8C0000"/>
                </a:solidFill>
                <a:latin typeface="Arial-BoldMT"/>
              </a:rPr>
              <a:t>(7)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Personalul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didactic din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învăţământul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preuniversitar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este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obligat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să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participe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cel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puţin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dată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la 2 ani la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cel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puţin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un program de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formare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continuă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acreditat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, conform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unui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plan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stabilit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la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nivelul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unităţii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 de </a:t>
            </a:r>
            <a:r>
              <a:rPr lang="en-US" sz="2400" dirty="0" err="1">
                <a:solidFill>
                  <a:srgbClr val="000000"/>
                </a:solidFill>
                <a:latin typeface="ArialMT"/>
              </a:rPr>
              <a:t>învăţământ</a:t>
            </a:r>
            <a:r>
              <a:rPr lang="en-US" sz="2400" dirty="0">
                <a:solidFill>
                  <a:srgbClr val="000000"/>
                </a:solidFill>
                <a:latin typeface="ArialMT"/>
              </a:rPr>
              <a:t>, pe </a:t>
            </a:r>
            <a:r>
              <a:rPr lang="pt-BR" sz="2400" dirty="0">
                <a:solidFill>
                  <a:srgbClr val="000000"/>
                </a:solidFill>
                <a:latin typeface="ArialMT"/>
              </a:rPr>
              <a:t>baza analizei nevoilor de formare elaborată de CNFDCD.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6024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C5B0B-CDF1-434F-8E54-164B9B40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Echivalarea programelor complementare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DDA65-10B6-4C2E-B073-B8A5D96D4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3200" dirty="0"/>
              <a:t>Au depus dosar 2 cadre didactice:</a:t>
            </a:r>
          </a:p>
          <a:p>
            <a:pPr marL="0" indent="0">
              <a:buNone/>
            </a:pPr>
            <a:r>
              <a:rPr lang="ro-RO" sz="3200" dirty="0"/>
              <a:t> 1. prof. Tufescu Cătălin-Vasile</a:t>
            </a:r>
          </a:p>
          <a:p>
            <a:pPr marL="0" indent="0">
              <a:buNone/>
            </a:pPr>
            <a:r>
              <a:rPr lang="ro-RO" sz="3200" dirty="0"/>
              <a:t> 2. educ. Rotaru Anca Luiza</a:t>
            </a:r>
          </a:p>
          <a:p>
            <a:pPr marL="0" indent="0">
              <a:buNone/>
            </a:pPr>
            <a:r>
              <a:rPr lang="ro-RO" sz="3200" dirty="0"/>
              <a:t>Aceste programe sunt echivalate de CCD Bacău.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774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B0A7-08FF-4708-97F4-8EBA18CD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Echivalarea programelor de abilitare funcțională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437D8-4C0F-48C4-B3A9-361575D10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Au depus dosare 6 cadre didactice din învățământul preșcolar:</a:t>
            </a:r>
          </a:p>
          <a:p>
            <a:r>
              <a:rPr lang="ro-RO" dirty="0"/>
              <a:t>1. </a:t>
            </a:r>
            <a:r>
              <a:rPr lang="ro-RO" dirty="0" err="1"/>
              <a:t>Afloroaie</a:t>
            </a:r>
            <a:r>
              <a:rPr lang="ro-RO" dirty="0"/>
              <a:t> Ioana – 10CPT</a:t>
            </a:r>
          </a:p>
          <a:p>
            <a:r>
              <a:rPr lang="ro-RO" dirty="0"/>
              <a:t>2. Căpușă Cristina – 5 CPT</a:t>
            </a:r>
          </a:p>
          <a:p>
            <a:r>
              <a:rPr lang="ro-RO" dirty="0"/>
              <a:t>3. Munteanu Maricica – 3 CPT</a:t>
            </a:r>
          </a:p>
          <a:p>
            <a:r>
              <a:rPr lang="ro-RO" dirty="0"/>
              <a:t>4. </a:t>
            </a:r>
            <a:r>
              <a:rPr lang="ro-RO" dirty="0" err="1"/>
              <a:t>Săpătoru</a:t>
            </a:r>
            <a:r>
              <a:rPr lang="ro-RO" dirty="0"/>
              <a:t> Sorina – 10 CPT</a:t>
            </a:r>
          </a:p>
          <a:p>
            <a:r>
              <a:rPr lang="ro-RO" dirty="0"/>
              <a:t>5. </a:t>
            </a:r>
            <a:r>
              <a:rPr lang="ro-RO" dirty="0" err="1"/>
              <a:t>Tapalagă</a:t>
            </a:r>
            <a:r>
              <a:rPr lang="ro-RO" dirty="0"/>
              <a:t> Andra – 12 CPT</a:t>
            </a:r>
          </a:p>
          <a:p>
            <a:r>
              <a:rPr lang="ro-RO" dirty="0"/>
              <a:t>6.Ursache Mihaela – 2CPT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D474BA-6B69-489E-AAEF-1C62F80EF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2789"/>
              </p:ext>
            </p:extLst>
          </p:nvPr>
        </p:nvGraphicFramePr>
        <p:xfrm>
          <a:off x="6542202" y="2519363"/>
          <a:ext cx="4823365" cy="3108960"/>
        </p:xfrm>
        <a:graphic>
          <a:graphicData uri="http://schemas.openxmlformats.org/drawingml/2006/table">
            <a:tbl>
              <a:tblPr/>
              <a:tblGrid>
                <a:gridCol w="2722596">
                  <a:extLst>
                    <a:ext uri="{9D8B030D-6E8A-4147-A177-3AD203B41FA5}">
                      <a16:colId xmlns:a16="http://schemas.microsoft.com/office/drawing/2014/main" val="2103500560"/>
                    </a:ext>
                  </a:extLst>
                </a:gridCol>
                <a:gridCol w="2100769">
                  <a:extLst>
                    <a:ext uri="{9D8B030D-6E8A-4147-A177-3AD203B41FA5}">
                      <a16:colId xmlns:a16="http://schemas.microsoft.com/office/drawing/2014/main" val="418787818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AFLOROAIE IOANA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5871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AFLOROAIE IOANA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188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CĂPUȘĂ  CRISTINA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0263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CĂPUȘĂ  CRISTINA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2565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CĂPUȘĂ  CRISTINA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35128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CĂPUȘĂ  CRISTINA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996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MUNTEANU MARICICA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7033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MUNTEANU MARICICA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3910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SĂPĂTORU SORINA DUMITRIȚA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8368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SĂPĂTORU SORINA DUMITRIȚA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570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SĂPĂTORU SORINA DUMITRIȚA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3207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TAPALAGĂ ANDRA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2015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TAPALAGĂ ANDRA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6897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TAPALAGĂ ANDRA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3624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TAPALAGĂ ANDRA ELENA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2467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URSACHE MIHAELA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17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URSACHE MIHAELA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954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84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1F-9C6F-47C7-8869-5BE2CC017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Condiția de formare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F4A78-58FF-4227-A3DB-0A9C9ECE0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800" b="1" dirty="0"/>
              <a:t>70 cadre </a:t>
            </a:r>
            <a:r>
              <a:rPr lang="en-US" sz="1800" b="1" dirty="0" err="1"/>
              <a:t>didactice</a:t>
            </a:r>
            <a:endParaRPr lang="en-US" sz="1800" b="1" dirty="0"/>
          </a:p>
          <a:p>
            <a:pPr algn="just"/>
            <a:r>
              <a:rPr lang="en-US" sz="1800" dirty="0"/>
              <a:t> 4 cadre </a:t>
            </a:r>
            <a:r>
              <a:rPr lang="en-US" sz="1800" dirty="0" err="1"/>
              <a:t>didactice</a:t>
            </a:r>
            <a:r>
              <a:rPr lang="en-US" sz="1800" dirty="0"/>
              <a:t> NU au </a:t>
            </a:r>
            <a:r>
              <a:rPr lang="en-US" sz="1800" dirty="0" err="1"/>
              <a:t>definitivat</a:t>
            </a:r>
            <a:endParaRPr lang="en-US" sz="1800" dirty="0"/>
          </a:p>
          <a:p>
            <a:pPr algn="just"/>
            <a:r>
              <a:rPr lang="en-US" sz="1800" dirty="0"/>
              <a:t>6 cadre </a:t>
            </a:r>
            <a:r>
              <a:rPr lang="en-US" sz="1800" dirty="0" err="1"/>
              <a:t>didactice</a:t>
            </a:r>
            <a:r>
              <a:rPr lang="en-US" sz="1800" dirty="0"/>
              <a:t> NU au </a:t>
            </a:r>
            <a:r>
              <a:rPr lang="en-US" sz="1800" dirty="0" err="1"/>
              <a:t>nic</a:t>
            </a:r>
            <a:r>
              <a:rPr lang="ro-RO" sz="1800" dirty="0"/>
              <a:t>i</a:t>
            </a:r>
            <a:r>
              <a:rPr lang="en-US" sz="1800" dirty="0"/>
              <a:t>un </a:t>
            </a:r>
            <a:r>
              <a:rPr lang="en-US" sz="1800" dirty="0" err="1"/>
              <a:t>cincinal</a:t>
            </a:r>
            <a:endParaRPr lang="en-US" sz="1800" dirty="0"/>
          </a:p>
          <a:p>
            <a:pPr algn="just"/>
            <a:r>
              <a:rPr lang="en-US" sz="1800" dirty="0"/>
              <a:t>6 cadre </a:t>
            </a:r>
            <a:r>
              <a:rPr lang="en-US" sz="1800" dirty="0" err="1"/>
              <a:t>dida</a:t>
            </a:r>
            <a:r>
              <a:rPr lang="ro-RO" sz="1800" dirty="0"/>
              <a:t>c</a:t>
            </a:r>
            <a:r>
              <a:rPr lang="en-US" sz="1800" dirty="0"/>
              <a:t>tice NU au </a:t>
            </a:r>
            <a:r>
              <a:rPr lang="en-US" sz="1800" dirty="0" err="1"/>
              <a:t>depus</a:t>
            </a:r>
            <a:r>
              <a:rPr lang="en-US" sz="1800" dirty="0"/>
              <a:t> </a:t>
            </a:r>
            <a:r>
              <a:rPr lang="en-US" sz="1800" dirty="0" err="1"/>
              <a:t>dosar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verificare</a:t>
            </a:r>
            <a:r>
              <a:rPr lang="ro-RO" sz="1800" dirty="0"/>
              <a:t>a</a:t>
            </a:r>
            <a:r>
              <a:rPr lang="en-US" sz="1800" dirty="0"/>
              <a:t> </a:t>
            </a:r>
            <a:r>
              <a:rPr lang="en-US" sz="1800" dirty="0" err="1"/>
              <a:t>ultimului</a:t>
            </a:r>
            <a:r>
              <a:rPr lang="en-US" sz="1800" dirty="0"/>
              <a:t> </a:t>
            </a:r>
            <a:r>
              <a:rPr lang="en-US" sz="1800" dirty="0" err="1"/>
              <a:t>cincinal</a:t>
            </a:r>
            <a:endParaRPr lang="en-US" sz="1800" dirty="0"/>
          </a:p>
          <a:p>
            <a:pPr algn="just"/>
            <a:r>
              <a:rPr lang="en-US" sz="1800" dirty="0"/>
              <a:t>1 </a:t>
            </a:r>
            <a:r>
              <a:rPr lang="en-US" sz="1800" dirty="0" err="1"/>
              <a:t>cadru</a:t>
            </a:r>
            <a:r>
              <a:rPr lang="en-US" sz="1800" dirty="0"/>
              <a:t> didactic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ro-RO" sz="1800" dirty="0"/>
              <a:t>în curs de </a:t>
            </a:r>
            <a:r>
              <a:rPr lang="ro-RO" sz="1800" dirty="0" err="1"/>
              <a:t>recunoștere</a:t>
            </a:r>
            <a:r>
              <a:rPr lang="ro-RO" sz="1800" dirty="0"/>
              <a:t> a unui act de formare</a:t>
            </a:r>
          </a:p>
          <a:p>
            <a:pPr lvl="0">
              <a:buClr>
                <a:srgbClr val="B71E42"/>
              </a:buClr>
            </a:pPr>
            <a:r>
              <a:rPr lang="ro-RO" sz="1800" dirty="0"/>
              <a:t>11 cadre didactice NU îndeplinesc condiția de formare </a:t>
            </a:r>
            <a:r>
              <a:rPr lang="ro-RO" dirty="0">
                <a:solidFill>
                  <a:prstClr val="black"/>
                </a:solidFill>
              </a:rPr>
              <a:t>(NU au 90 CPT în ultimul cincinal)</a:t>
            </a:r>
            <a:endParaRPr lang="ro-RO" sz="1800" dirty="0"/>
          </a:p>
          <a:p>
            <a:pPr algn="just"/>
            <a:r>
              <a:rPr lang="ro-RO" sz="2400" b="1" dirty="0">
                <a:solidFill>
                  <a:srgbClr val="FF0000"/>
                </a:solidFill>
              </a:rPr>
              <a:t>42 cadre didactice ÎNDEPLINESC condiția de formare (60%)</a:t>
            </a:r>
            <a:endParaRPr lang="en-US" sz="2400" b="1" dirty="0">
              <a:solidFill>
                <a:srgbClr val="FF0000"/>
              </a:solidFill>
            </a:endParaRP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marL="0" indent="0" algn="just">
              <a:buNone/>
            </a:pPr>
            <a:r>
              <a:rPr lang="en-US" sz="1800" dirty="0"/>
              <a:t>   </a:t>
            </a:r>
          </a:p>
          <a:p>
            <a:pPr marL="0" indent="0" algn="just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608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E695-6DC5-49A3-8B83-117D8C89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Condiția de formare – preșcolar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F6D1-042E-474E-8964-F25D75ECA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ro-RO" b="1" dirty="0">
                <a:solidFill>
                  <a:srgbClr val="FF0000"/>
                </a:solidFill>
              </a:rPr>
              <a:t>7</a:t>
            </a:r>
            <a:r>
              <a:rPr lang="en-US" b="1" dirty="0">
                <a:solidFill>
                  <a:srgbClr val="FF0000"/>
                </a:solidFill>
              </a:rPr>
              <a:t> cadre </a:t>
            </a:r>
            <a:r>
              <a:rPr lang="en-US" b="1" dirty="0" err="1">
                <a:solidFill>
                  <a:srgbClr val="FF0000"/>
                </a:solidFill>
              </a:rPr>
              <a:t>didactice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  2 cadre </a:t>
            </a:r>
            <a:r>
              <a:rPr lang="en-US" dirty="0" err="1"/>
              <a:t>didactice</a:t>
            </a:r>
            <a:r>
              <a:rPr lang="en-US" dirty="0"/>
              <a:t> NU au </a:t>
            </a:r>
            <a:r>
              <a:rPr lang="en-US" dirty="0" err="1"/>
              <a:t>definitivatul</a:t>
            </a:r>
            <a:endParaRPr lang="en-US" dirty="0"/>
          </a:p>
          <a:p>
            <a:r>
              <a:rPr lang="en-US" dirty="0"/>
              <a:t>  </a:t>
            </a:r>
            <a:r>
              <a:rPr lang="ro-RO" dirty="0"/>
              <a:t>3</a:t>
            </a:r>
            <a:r>
              <a:rPr lang="en-US" dirty="0"/>
              <a:t> cadre </a:t>
            </a:r>
            <a:r>
              <a:rPr lang="en-US" dirty="0" err="1"/>
              <a:t>didactice</a:t>
            </a:r>
            <a:r>
              <a:rPr lang="en-US" dirty="0"/>
              <a:t> NU au </a:t>
            </a:r>
            <a:r>
              <a:rPr lang="en-US" dirty="0" err="1"/>
              <a:t>niciun</a:t>
            </a:r>
            <a:r>
              <a:rPr lang="en-US" dirty="0"/>
              <a:t> </a:t>
            </a:r>
            <a:r>
              <a:rPr lang="en-US" dirty="0" err="1"/>
              <a:t>cincinal</a:t>
            </a:r>
            <a:endParaRPr lang="en-US" dirty="0"/>
          </a:p>
          <a:p>
            <a:r>
              <a:rPr lang="en-US" dirty="0"/>
              <a:t> 3 cadre </a:t>
            </a:r>
            <a:r>
              <a:rPr lang="en-US" dirty="0" err="1"/>
              <a:t>didactice</a:t>
            </a:r>
            <a:r>
              <a:rPr lang="en-US" dirty="0"/>
              <a:t> NU au </a:t>
            </a:r>
            <a:r>
              <a:rPr lang="en-US" dirty="0" err="1"/>
              <a:t>depus</a:t>
            </a:r>
            <a:r>
              <a:rPr lang="en-US" dirty="0"/>
              <a:t> </a:t>
            </a:r>
            <a:r>
              <a:rPr lang="en-US" dirty="0" err="1"/>
              <a:t>dosar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verificarea</a:t>
            </a:r>
            <a:r>
              <a:rPr lang="en-US" dirty="0"/>
              <a:t> </a:t>
            </a:r>
            <a:r>
              <a:rPr lang="en-US" dirty="0" err="1"/>
              <a:t>ultimului</a:t>
            </a:r>
            <a:r>
              <a:rPr lang="en-US" dirty="0"/>
              <a:t> cincinnal</a:t>
            </a:r>
          </a:p>
          <a:p>
            <a:r>
              <a:rPr lang="en-US" dirty="0"/>
              <a:t> 3 cadre </a:t>
            </a:r>
            <a:r>
              <a:rPr lang="en-US" dirty="0" err="1"/>
              <a:t>didactice</a:t>
            </a:r>
            <a:r>
              <a:rPr lang="en-US" dirty="0"/>
              <a:t> NU </a:t>
            </a:r>
            <a:r>
              <a:rPr lang="ro-RO" dirty="0"/>
              <a:t>îndeplinesc condiția de </a:t>
            </a:r>
            <a:r>
              <a:rPr lang="ro-RO" dirty="0" err="1"/>
              <a:t>fomare</a:t>
            </a:r>
            <a:r>
              <a:rPr lang="ro-RO" dirty="0"/>
              <a:t> (NU au 90 CPT în ultimul cincinal)</a:t>
            </a:r>
          </a:p>
          <a:p>
            <a:r>
              <a:rPr lang="ro-RO" dirty="0"/>
              <a:t> </a:t>
            </a:r>
            <a:r>
              <a:rPr lang="ro-RO" sz="2400" b="1" dirty="0">
                <a:solidFill>
                  <a:srgbClr val="FF0000"/>
                </a:solidFill>
              </a:rPr>
              <a:t>6 cadre didactice ÎNDEPLINESC condiția de formare (35,29%).</a:t>
            </a:r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94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F1937-6107-4E7F-B203-775EEB2F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Condiția de formare - primar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CB543-272B-44C9-8263-9153F6B9F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>
                <a:solidFill>
                  <a:srgbClr val="FF0000"/>
                </a:solidFill>
              </a:rPr>
              <a:t>8 cadre didactice</a:t>
            </a:r>
          </a:p>
          <a:p>
            <a:r>
              <a:rPr lang="ro-RO" dirty="0"/>
              <a:t>  1 cadru didactic NU are cincinal complet</a:t>
            </a:r>
          </a:p>
          <a:p>
            <a:r>
              <a:rPr lang="ro-RO" dirty="0"/>
              <a:t>   2 cadre didactice NU îndeplinesc condiția de </a:t>
            </a:r>
            <a:r>
              <a:rPr lang="ro-RO" dirty="0" err="1"/>
              <a:t>fomare</a:t>
            </a:r>
            <a:endParaRPr lang="ro-RO" dirty="0"/>
          </a:p>
          <a:p>
            <a:r>
              <a:rPr lang="ro-RO" dirty="0"/>
              <a:t>   </a:t>
            </a:r>
            <a:r>
              <a:rPr lang="ro-RO" sz="2400" b="1" dirty="0">
                <a:solidFill>
                  <a:srgbClr val="FF0000"/>
                </a:solidFill>
              </a:rPr>
              <a:t>5 cadre didactice ÎNDEPLINESC condiția de formare  (62,5%).</a:t>
            </a:r>
            <a:endParaRPr lang="ro-RO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5810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87</TotalTime>
  <Words>679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Arial-BoldMT</vt:lpstr>
      <vt:lpstr>ArialMT</vt:lpstr>
      <vt:lpstr>Calibri</vt:lpstr>
      <vt:lpstr>Gill Sans MT</vt:lpstr>
      <vt:lpstr>Wingdings</vt:lpstr>
      <vt:lpstr>Gallery</vt:lpstr>
      <vt:lpstr>Comisia PENTRU FORMARE ȘI DEZVOLTARE ÎN CARIERA DIDACTICĂ_cfdcd </vt:lpstr>
      <vt:lpstr>Metodologia-cadru  privind asigurarea calității programelor pentru dezvoltarea profesională continuă  a cadrelor didactice din învățământul preuniversitar și de acumulare  a creditelor profesionale transferabile  O.M. 4.224/06/07/2022</vt:lpstr>
      <vt:lpstr>LIP – 198/04.07.2023</vt:lpstr>
      <vt:lpstr>LIP – 198/04.07.2023</vt:lpstr>
      <vt:lpstr>Echivalarea programelor complementare</vt:lpstr>
      <vt:lpstr>Echivalarea programelor de abilitare funcțională</vt:lpstr>
      <vt:lpstr>Condiția de formare </vt:lpstr>
      <vt:lpstr>Condiția de formare – preșcolar</vt:lpstr>
      <vt:lpstr>Condiția de formare - primar</vt:lpstr>
      <vt:lpstr>recomandări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Comisia de Mentorat Didactic și Formare în Cariera Didactică</dc:title>
  <dc:creator>Asus</dc:creator>
  <cp:lastModifiedBy>User NVK</cp:lastModifiedBy>
  <cp:revision>19</cp:revision>
  <dcterms:created xsi:type="dcterms:W3CDTF">2022-10-08T12:34:33Z</dcterms:created>
  <dcterms:modified xsi:type="dcterms:W3CDTF">2024-11-12T10:22:27Z</dcterms:modified>
</cp:coreProperties>
</file>